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582" userDrawn="1">
          <p15:clr>
            <a:srgbClr val="A4A3A4"/>
          </p15:clr>
        </p15:guide>
        <p15:guide id="4" pos="98" userDrawn="1">
          <p15:clr>
            <a:srgbClr val="A4A3A4"/>
          </p15:clr>
        </p15:guide>
        <p15:guide id="5" orient="horz" pos="2260" userDrawn="1">
          <p15:clr>
            <a:srgbClr val="A4A3A4"/>
          </p15:clr>
        </p15:guide>
        <p15:guide id="6" orient="horz" pos="42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C800"/>
    <a:srgbClr val="7AB51D"/>
    <a:srgbClr val="E0F2FB"/>
    <a:srgbClr val="007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46"/>
      </p:cViewPr>
      <p:guideLst>
        <p:guide orient="horz" pos="96"/>
        <p:guide pos="3840"/>
        <p:guide pos="7582"/>
        <p:guide pos="98"/>
        <p:guide orient="horz" pos="2260"/>
        <p:guide orient="horz" pos="42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6C2BC8-AEF6-07E7-6460-6DE698E33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1A8210D-8553-3A9E-28F2-CC9DC28123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B8E9B5-1598-99EA-2B12-8C20409E5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1243-E6C5-44C7-80AB-6DC0054146F6}" type="datetimeFigureOut">
              <a:rPr lang="de-DE" smtClean="0"/>
              <a:t>30.08.2023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F82108-F42E-453B-99F2-9BA14C4D6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12155-51FC-A0F7-8C9D-66573BA73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DE71-5908-4DD6-AC74-57BC4C143137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4C7A67DC-5344-FF34-2C06-D36911DAC9E8}"/>
              </a:ext>
            </a:extLst>
          </p:cNvPr>
          <p:cNvSpPr txBox="1">
            <a:spLocks/>
          </p:cNvSpPr>
          <p:nvPr userDrawn="1"/>
        </p:nvSpPr>
        <p:spPr>
          <a:xfrm>
            <a:off x="10622203" y="6489700"/>
            <a:ext cx="1314691" cy="180976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rgbClr val="7F7F8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pc="10" baseline="0" dirty="0"/>
              <a:t> © 2023 Comma Soft AG</a:t>
            </a:r>
          </a:p>
        </p:txBody>
      </p:sp>
    </p:spTree>
    <p:extLst>
      <p:ext uri="{BB962C8B-B14F-4D97-AF65-F5344CB8AC3E}">
        <p14:creationId xmlns:p14="http://schemas.microsoft.com/office/powerpoint/2010/main" val="13514628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E47D71-CF1E-DD85-D3D0-3FD52854B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08CB245-ACC2-47BE-6E2F-1009B49F8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D5763A-C71D-9601-55BB-CD1CC75C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1243-E6C5-44C7-80AB-6DC0054146F6}" type="datetimeFigureOut">
              <a:rPr lang="de-DE" smtClean="0"/>
              <a:t>30.08.2023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A5CFD8-A57A-BE2B-826D-3421C762B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B2695E-3FFC-BE7C-A82B-02616EF33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DE71-5908-4DD6-AC74-57BC4C143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37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5F4F477-4B06-8448-6475-DE5AE7E5EB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B1F5B8B-40E3-0CD7-7CBB-ADC1D883D4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923B0B-E015-7895-5E7A-6C54A6642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1243-E6C5-44C7-80AB-6DC0054146F6}" type="datetimeFigureOut">
              <a:rPr lang="de-DE" smtClean="0"/>
              <a:t>30.08.2023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59FA4F-9E2D-A65D-E368-B79A7F6D8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CC581F-DBED-4A19-D79C-5561E39AD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DE71-5908-4DD6-AC74-57BC4C143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101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7E5ADD-172C-5040-A08E-2C3957AD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437B50-0AE4-C08B-F3E6-78EBB3868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C92254-C304-D5F0-DA94-38C5E2AC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1243-E6C5-44C7-80AB-6DC0054146F6}" type="datetimeFigureOut">
              <a:rPr lang="de-DE" smtClean="0"/>
              <a:t>30.08.2023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4A01FD-8AE6-889B-B9B8-647E0E2BC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51B570-36C3-BBA4-E411-419EABC05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DE71-5908-4DD6-AC74-57BC4C143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367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909B80-C9F8-92F9-B0D6-824E01AE1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E9B27C1-9699-1457-4DA2-59DBE9A10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B1FF9D-DAA7-5CE4-4A5F-7A9E6E5C3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1243-E6C5-44C7-80AB-6DC0054146F6}" type="datetimeFigureOut">
              <a:rPr lang="de-DE" smtClean="0"/>
              <a:t>30.08.2023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E3A25E-5DE3-0530-5679-D3F9932A3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915ADF-A379-E37B-11C7-781942B9A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DE71-5908-4DD6-AC74-57BC4C143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341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DF3849-B3A2-3768-9229-E75A2A428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C2218B-AE6A-E8D7-000B-57FF46AED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AF70EAE-9F36-2312-C5C2-4245F0368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35ACA9-46B1-15AA-2FD0-7AC32ACD7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1243-E6C5-44C7-80AB-6DC0054146F6}" type="datetimeFigureOut">
              <a:rPr lang="de-DE" smtClean="0"/>
              <a:t>30.08.2023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BDE8D6-57DE-6FD0-25CD-C053B0FDF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E2153F-02ED-27F6-78CD-28D2B7AE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DE71-5908-4DD6-AC74-57BC4C143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499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8C3A05-D00A-6128-5578-491802760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065FB5-E0F8-17CD-6D2A-9794ED91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3AEC03-48F7-0087-EF8F-0E4AC148C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D642BDE-A370-33A5-C0AC-1D214FC9A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4E59181-F38B-B0C1-874C-E9E2002D51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E312BD9-4649-2F9C-7B10-4F860D372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1243-E6C5-44C7-80AB-6DC0054146F6}" type="datetimeFigureOut">
              <a:rPr lang="de-DE" smtClean="0"/>
              <a:t>30.08.2023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D438DB5-7703-8803-C844-26306D922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BA07742-6AD5-9697-2232-2462F8C53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DE71-5908-4DD6-AC74-57BC4C143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C8D3C-F1E6-6C41-27A3-740327748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112849F-93FE-1356-9AC8-8C25FA04E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1243-E6C5-44C7-80AB-6DC0054146F6}" type="datetimeFigureOut">
              <a:rPr lang="de-DE" smtClean="0"/>
              <a:t>30.08.2023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FFD7F4-D548-4752-69FB-DC7D1696D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5802A7A-A570-98B6-82D8-84D983523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DE71-5908-4DD6-AC74-57BC4C143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982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9FF57C4-A174-154A-B3BA-ED13261A1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1243-E6C5-44C7-80AB-6DC0054146F6}" type="datetimeFigureOut">
              <a:rPr lang="de-DE" smtClean="0"/>
              <a:t>30.08.2023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019FD4-610E-2539-108F-D2D3A3F75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9784E2-8F32-2835-8D13-67C10F789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DE71-5908-4DD6-AC74-57BC4C143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188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92639C-83B7-8FEC-287A-48CF3B3AE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CE145B-9396-FD22-D39E-03996F4BE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8FFE05F-9CD5-A3EB-2BA9-D0B56A618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4FE6028-948E-E0C0-0DE0-A15CA94A6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1243-E6C5-44C7-80AB-6DC0054146F6}" type="datetimeFigureOut">
              <a:rPr lang="de-DE" smtClean="0"/>
              <a:t>30.08.2023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6C5B8F-60BF-CA7E-40CB-A027B300C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2ED02C6-9A41-1F7C-D6B2-988E096DD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DE71-5908-4DD6-AC74-57BC4C143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56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C15262-6A1F-3824-12E8-71FA2284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DB5583C-218A-09DA-E9EF-E38DDD42D4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B383C1A-3049-8B71-3D89-73B869AFD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62C23AC-7E52-663E-3A44-6DE85D589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1243-E6C5-44C7-80AB-6DC0054146F6}" type="datetimeFigureOut">
              <a:rPr lang="de-DE" smtClean="0"/>
              <a:t>30.08.2023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8466F75-1879-7E4C-82A5-98B367FDF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50E9C8E-1083-2951-3C7C-CF96954E5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DE71-5908-4DD6-AC74-57BC4C143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13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1C4D57D-4332-1036-2414-8D0A8B4A6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E072CC9-390B-5D8E-009B-BC0FB94BC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B3DBB-7FD9-38E6-696D-33D2FBC25C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C1243-E6C5-44C7-80AB-6DC0054146F6}" type="datetimeFigureOut">
              <a:rPr lang="de-DE" smtClean="0"/>
              <a:t>30.08.2023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B2D36B-82AF-C7BB-BEBC-4706B23B54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521673-CAE4-53C0-BD2E-1DCCBAEB7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3DE71-5908-4DD6-AC74-57BC4C143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643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BC04B6CA-CCB6-412D-4513-B038C71C24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709412"/>
              </p:ext>
            </p:extLst>
          </p:nvPr>
        </p:nvGraphicFramePr>
        <p:xfrm>
          <a:off x="150741" y="147320"/>
          <a:ext cx="11885684" cy="6302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421">
                  <a:extLst>
                    <a:ext uri="{9D8B030D-6E8A-4147-A177-3AD203B41FA5}">
                      <a16:colId xmlns:a16="http://schemas.microsoft.com/office/drawing/2014/main" val="3786847053"/>
                    </a:ext>
                  </a:extLst>
                </a:gridCol>
                <a:gridCol w="2971421">
                  <a:extLst>
                    <a:ext uri="{9D8B030D-6E8A-4147-A177-3AD203B41FA5}">
                      <a16:colId xmlns:a16="http://schemas.microsoft.com/office/drawing/2014/main" val="702356345"/>
                    </a:ext>
                  </a:extLst>
                </a:gridCol>
                <a:gridCol w="2971421">
                  <a:extLst>
                    <a:ext uri="{9D8B030D-6E8A-4147-A177-3AD203B41FA5}">
                      <a16:colId xmlns:a16="http://schemas.microsoft.com/office/drawing/2014/main" val="2819709231"/>
                    </a:ext>
                  </a:extLst>
                </a:gridCol>
                <a:gridCol w="2971421">
                  <a:extLst>
                    <a:ext uri="{9D8B030D-6E8A-4147-A177-3AD203B41FA5}">
                      <a16:colId xmlns:a16="http://schemas.microsoft.com/office/drawing/2014/main" val="1176557273"/>
                    </a:ext>
                  </a:extLst>
                </a:gridCol>
              </a:tblGrid>
              <a:tr h="813387">
                <a:tc gridSpan="4">
                  <a:txBody>
                    <a:bodyPr/>
                    <a:lstStyle/>
                    <a:p>
                      <a:pPr algn="ctr" rtl="0">
                        <a:lnSpc>
                          <a:spcPts val="2800"/>
                        </a:lnSpc>
                        <a:spcBef>
                          <a:spcPts val="0"/>
                        </a:spcBef>
                      </a:pPr>
                      <a:r>
                        <a:rPr lang="de-DE" sz="2400" b="0" i="0" u="none" strike="noStrike" kern="1200" baseline="30000" dirty="0">
                          <a:solidFill>
                            <a:schemeClr val="lt1"/>
                          </a:solidFill>
                          <a:latin typeface="Segma Medium" panose="00000600000000000000" pitchFamily="50" charset="0"/>
                          <a:ea typeface="+mn-ea"/>
                          <a:cs typeface="+mn-cs"/>
                        </a:rPr>
                        <a:t>Start</a:t>
                      </a:r>
                    </a:p>
                  </a:txBody>
                  <a:tcPr marT="252000" marB="252000" anchor="ctr">
                    <a:solidFill>
                      <a:srgbClr val="0072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33828"/>
                  </a:ext>
                </a:extLst>
              </a:tr>
              <a:tr h="828290">
                <a:tc gridSpan="4">
                  <a:txBody>
                    <a:bodyPr/>
                    <a:lstStyle/>
                    <a:p>
                      <a:pPr algn="ctr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Who are the end users?</a:t>
                      </a:r>
                    </a:p>
                    <a:p>
                      <a:pPr algn="ctr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What problems do they have? Why is it important to solve them? </a:t>
                      </a:r>
                    </a:p>
                    <a:p>
                      <a:pPr algn="ctr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What added value can ML achieve in the process? Which processes will be improved as a result?</a:t>
                      </a:r>
                      <a:endParaRPr lang="de-DE" sz="1400" b="0" i="0" u="none" strike="noStrike" kern="1200" baseline="30000" dirty="0">
                        <a:solidFill>
                          <a:schemeClr val="dk1"/>
                        </a:solidFill>
                        <a:latin typeface="Segma" panose="00000500000000000000" pitchFamily="50" charset="0"/>
                        <a:ea typeface="+mn-ea"/>
                        <a:cs typeface="+mn-cs"/>
                      </a:endParaRPr>
                    </a:p>
                  </a:txBody>
                  <a:tcPr marT="252000" marB="252000" anchor="ctr">
                    <a:solidFill>
                      <a:srgbClr val="E0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63300"/>
                  </a:ext>
                </a:extLst>
              </a:tr>
              <a:tr h="73775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i="0" u="none" strike="noStrike" kern="1200" baseline="30000" dirty="0" err="1">
                          <a:solidFill>
                            <a:schemeClr val="lt1"/>
                          </a:solidFill>
                          <a:latin typeface="Segma Medium" panose="00000600000000000000" pitchFamily="50" charset="0"/>
                          <a:ea typeface="+mn-ea"/>
                          <a:cs typeface="+mn-cs"/>
                        </a:rPr>
                        <a:t>Develope</a:t>
                      </a:r>
                      <a:endParaRPr lang="de-DE" sz="2400" b="0" i="0" u="none" strike="noStrike" kern="1200" baseline="30000" dirty="0">
                        <a:solidFill>
                          <a:schemeClr val="lt1"/>
                        </a:solidFill>
                        <a:latin typeface="Segma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 marT="252000" marB="252000" anchor="ctr">
                    <a:solidFill>
                      <a:srgbClr val="7AB5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0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0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0F2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07310"/>
                  </a:ext>
                </a:extLst>
              </a:tr>
              <a:tr h="1018168">
                <a:tc>
                  <a:txBody>
                    <a:bodyPr/>
                    <a:lstStyle/>
                    <a:p>
                      <a:pPr marL="180000" algn="l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Data sources: </a:t>
                      </a:r>
                      <a:b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</a:b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What data is available for training ML </a:t>
                      </a:r>
                    </a:p>
                    <a:p>
                      <a:pPr marL="180000" algn="l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models and what is needed beyond that?</a:t>
                      </a:r>
                      <a:endParaRPr lang="de-DE" sz="1400" dirty="0">
                        <a:latin typeface="Segma" panose="00000500000000000000" pitchFamily="50" charset="0"/>
                      </a:endParaRPr>
                    </a:p>
                  </a:txBody>
                  <a:tcPr marT="252000" marB="252000" anchor="ctr">
                    <a:solidFill>
                      <a:srgbClr val="E0F2FB"/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Prediction task:</a:t>
                      </a:r>
                    </a:p>
                    <a:p>
                      <a:pPr marL="180000" algn="l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What tasks does ML perform based on </a:t>
                      </a:r>
                    </a:p>
                    <a:p>
                      <a:pPr marL="180000" algn="l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the defined problem and available data?</a:t>
                      </a:r>
                      <a:endParaRPr lang="de-DE" sz="1400" dirty="0">
                        <a:latin typeface="Segma" panose="00000500000000000000" pitchFamily="50" charset="0"/>
                      </a:endParaRPr>
                    </a:p>
                  </a:txBody>
                  <a:tcPr marT="252000" marB="252000" anchor="ctr">
                    <a:solidFill>
                      <a:srgbClr val="E0F2FB"/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Features:</a:t>
                      </a:r>
                    </a:p>
                    <a:p>
                      <a:pPr marL="180000" algn="l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What features are needed and what </a:t>
                      </a:r>
                    </a:p>
                    <a:p>
                      <a:pPr marL="180000" algn="l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input data do you need for them?</a:t>
                      </a:r>
                      <a:endParaRPr lang="de-DE" sz="1400" dirty="0">
                        <a:latin typeface="Segma" panose="00000500000000000000" pitchFamily="50" charset="0"/>
                      </a:endParaRPr>
                    </a:p>
                  </a:txBody>
                  <a:tcPr marT="252000" marB="252000" anchor="ctr">
                    <a:solidFill>
                      <a:srgbClr val="E0F2FB"/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Offline Evaluation:</a:t>
                      </a:r>
                    </a:p>
                    <a:p>
                      <a:pPr marL="180000" algn="l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What methods and metrics do you use </a:t>
                      </a:r>
                    </a:p>
                    <a:p>
                      <a:pPr marL="180000" algn="l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to verify the system before deployment?</a:t>
                      </a:r>
                      <a:endParaRPr lang="de-DE" sz="1400" dirty="0">
                        <a:latin typeface="Segma" panose="00000500000000000000" pitchFamily="50" charset="0"/>
                      </a:endParaRPr>
                    </a:p>
                  </a:txBody>
                  <a:tcPr marT="252000" marB="252000" anchor="ctr">
                    <a:solidFill>
                      <a:srgbClr val="E0F2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865206"/>
                  </a:ext>
                </a:extLst>
              </a:tr>
              <a:tr h="1018168">
                <a:tc>
                  <a:txBody>
                    <a:bodyPr/>
                    <a:lstStyle/>
                    <a:p>
                      <a:pPr marL="180000" algn="l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Decisions:</a:t>
                      </a:r>
                    </a:p>
                    <a:p>
                      <a:pPr marL="180000" algn="l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How are the predictions generated by </a:t>
                      </a:r>
                    </a:p>
                    <a:p>
                      <a:pPr marL="180000" algn="l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the ML model used to make decisions?</a:t>
                      </a:r>
                      <a:endParaRPr lang="de-DE" sz="1400" dirty="0">
                        <a:latin typeface="Segma" panose="00000500000000000000" pitchFamily="50" charset="0"/>
                      </a:endParaRPr>
                    </a:p>
                  </a:txBody>
                  <a:tcPr marT="252000" marB="252000" anchor="ctr">
                    <a:solidFill>
                      <a:srgbClr val="E0F2FB"/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Predictions:</a:t>
                      </a:r>
                    </a:p>
                    <a:p>
                      <a:pPr marL="180000" algn="l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How are predictions generated with </a:t>
                      </a:r>
                    </a:p>
                    <a:p>
                      <a:pPr marL="180000" algn="l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new input?</a:t>
                      </a:r>
                      <a:endParaRPr lang="de-DE" sz="1400" dirty="0">
                        <a:latin typeface="Segma" panose="00000500000000000000" pitchFamily="50" charset="0"/>
                      </a:endParaRPr>
                    </a:p>
                  </a:txBody>
                  <a:tcPr marT="252000" marB="252000" anchor="ctr">
                    <a:solidFill>
                      <a:srgbClr val="E0F2FB"/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Data collection:</a:t>
                      </a:r>
                    </a:p>
                    <a:p>
                      <a:pPr marL="180000" algn="l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What data needs to be collected for retraining the ML model?</a:t>
                      </a:r>
                      <a:endParaRPr lang="de-DE" sz="1400" dirty="0">
                        <a:latin typeface="Segma" panose="00000500000000000000" pitchFamily="50" charset="0"/>
                      </a:endParaRPr>
                    </a:p>
                  </a:txBody>
                  <a:tcPr marT="252000" marB="252000" anchor="ctr">
                    <a:solidFill>
                      <a:srgbClr val="E0F2FB"/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Model Development:</a:t>
                      </a:r>
                    </a:p>
                    <a:p>
                      <a:pPr marL="180000" algn="l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How will you update and retrain the </a:t>
                      </a:r>
                    </a:p>
                    <a:p>
                      <a:pPr marL="180000" algn="l" rtl="0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ML model?</a:t>
                      </a:r>
                      <a:endParaRPr lang="de-DE" sz="1400" dirty="0">
                        <a:latin typeface="Segma" panose="00000500000000000000" pitchFamily="50" charset="0"/>
                      </a:endParaRPr>
                    </a:p>
                  </a:txBody>
                  <a:tcPr marT="252000" marB="252000" anchor="ctr">
                    <a:solidFill>
                      <a:srgbClr val="E0F2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113931"/>
                  </a:ext>
                </a:extLst>
              </a:tr>
              <a:tr h="737758">
                <a:tc gridSpan="4"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Bef>
                          <a:spcPts val="0"/>
                        </a:spcBef>
                      </a:pPr>
                      <a:r>
                        <a:rPr lang="de-DE" sz="2400" b="0" i="0" u="none" strike="noStrike" kern="1200" baseline="30000" dirty="0" err="1">
                          <a:solidFill>
                            <a:schemeClr val="lt1"/>
                          </a:solidFill>
                          <a:latin typeface="Segma Medium" panose="00000600000000000000" pitchFamily="50" charset="0"/>
                          <a:ea typeface="+mn-ea"/>
                          <a:cs typeface="+mn-cs"/>
                        </a:rPr>
                        <a:t>Make</a:t>
                      </a:r>
                      <a:endParaRPr lang="de-DE" sz="2400" b="0" i="0" u="none" strike="noStrike" kern="1200" baseline="30000" dirty="0">
                        <a:solidFill>
                          <a:schemeClr val="lt1"/>
                        </a:solidFill>
                        <a:latin typeface="Segma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 marT="252000" marB="252000" anchor="ctr">
                    <a:solidFill>
                      <a:srgbClr val="B1C8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0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0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0F2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287066"/>
                  </a:ext>
                </a:extLst>
              </a:tr>
              <a:tr h="701704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Live evaluation and </a:t>
                      </a:r>
                      <a:r>
                        <a:rPr lang="en-US" sz="1400" b="0" i="0" u="none" strike="noStrike" kern="1200" baseline="30000" err="1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monitoring</a:t>
                      </a:r>
                      <a:r>
                        <a:rPr lang="en-US" sz="1400" b="0" i="0" u="none" strike="noStrike" kern="1200" baseline="3000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sz="1400" b="0" i="0" u="none" strike="noStrike" kern="1200" baseline="3000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How </a:t>
                      </a: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Segma" panose="00000500000000000000" pitchFamily="50" charset="0"/>
                          <a:ea typeface="+mn-ea"/>
                          <a:cs typeface="+mn-cs"/>
                        </a:rPr>
                        <a:t>do you proceed after go-live to further improve and update the ML model?</a:t>
                      </a:r>
                      <a:endParaRPr lang="de-DE" sz="1400" b="0" i="0" u="none" strike="noStrike" kern="1200" baseline="30000" dirty="0">
                        <a:solidFill>
                          <a:schemeClr val="dk1"/>
                        </a:solidFill>
                        <a:latin typeface="Segma" panose="00000500000000000000" pitchFamily="50" charset="0"/>
                        <a:ea typeface="+mn-ea"/>
                        <a:cs typeface="+mn-cs"/>
                      </a:endParaRPr>
                    </a:p>
                  </a:txBody>
                  <a:tcPr marT="252000" marB="252000" anchor="ctr">
                    <a:solidFill>
                      <a:srgbClr val="E0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0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0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E0F2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290759"/>
                  </a:ext>
                </a:extLst>
              </a:tr>
            </a:tbl>
          </a:graphicData>
        </a:graphic>
      </p:graphicFrame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6F59850B-C07D-B4BB-6F78-4E60945BA0AD}"/>
              </a:ext>
            </a:extLst>
          </p:cNvPr>
          <p:cNvSpPr txBox="1">
            <a:spLocks/>
          </p:cNvSpPr>
          <p:nvPr/>
        </p:nvSpPr>
        <p:spPr>
          <a:xfrm>
            <a:off x="10622203" y="6489700"/>
            <a:ext cx="1314691" cy="180976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rgbClr val="7F7F8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pc="10" baseline="0" dirty="0"/>
              <a:t> © 2023 Comma Soft AG</a:t>
            </a:r>
          </a:p>
        </p:txBody>
      </p:sp>
    </p:spTree>
    <p:extLst>
      <p:ext uri="{BB962C8B-B14F-4D97-AF65-F5344CB8AC3E}">
        <p14:creationId xmlns:p14="http://schemas.microsoft.com/office/powerpoint/2010/main" val="3939059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Breitbild</PresentationFormat>
  <Paragraphs>31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Segma</vt:lpstr>
      <vt:lpstr>Segma Medium</vt:lpstr>
      <vt:lpstr>Office</vt:lpstr>
      <vt:lpstr>PowerPoint-Präsentation</vt:lpstr>
    </vt:vector>
  </TitlesOfParts>
  <Company>Comma Soft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Pedak, Julia</dc:creator>
  <cp:lastModifiedBy>Pedak, Julia</cp:lastModifiedBy>
  <cp:revision>4</cp:revision>
  <dcterms:created xsi:type="dcterms:W3CDTF">2023-07-24T07:28:10Z</dcterms:created>
  <dcterms:modified xsi:type="dcterms:W3CDTF">2023-08-30T11:28:03Z</dcterms:modified>
</cp:coreProperties>
</file>